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8" r:id="rId2"/>
    <p:sldId id="256" r:id="rId3"/>
    <p:sldId id="257"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Ta bort innan inlämning)" id="{ADE37977-1034-4142-A8CD-003D7864F063}">
          <p14:sldIdLst>
            <p14:sldId id="258"/>
          </p14:sldIdLst>
        </p14:section>
        <p14:section name="Mall" id="{37486F26-C740-4AD9-B6F8-F9F217483BFB}">
          <p14:sldIdLst>
            <p14:sldId id="256"/>
          </p14:sldIdLst>
        </p14:section>
        <p14:section name="Exempel (Ta bort innan inlämning)" id="{6D4D894E-1812-41DF-888B-85D4EE8F5F2B}">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7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9" d="100"/>
          <a:sy n="99" d="100"/>
        </p:scale>
        <p:origin x="72"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69239" y="1380270"/>
            <a:ext cx="2131306" cy="461665"/>
          </a:xfrm>
        </p:spPr>
        <p:txBody>
          <a:bodyPr wrap="square">
            <a:normAutofit/>
          </a:bodyPr>
          <a:lstStyle>
            <a:lvl1pPr marL="0" indent="0">
              <a:buNone/>
              <a:defRPr sz="1800">
                <a:latin typeface="+mn-lt"/>
              </a:defRPr>
            </a:lvl1pPr>
            <a:lvl3pPr>
              <a:defRPr sz="2353"/>
            </a:lvl3pPr>
            <a:lvl4pPr>
              <a:defRPr sz="1961"/>
            </a:lvl4pPr>
            <a:lvl5pPr>
              <a:defRPr sz="1961"/>
            </a:lvl5pPr>
          </a:lstStyle>
          <a:p>
            <a:pPr lvl="0"/>
            <a:r>
              <a:rPr lang="en-US" dirty="0" err="1"/>
              <a:t>Vad</a:t>
            </a:r>
            <a:r>
              <a:rPr lang="en-US" dirty="0"/>
              <a:t> </a:t>
            </a:r>
            <a:r>
              <a:rPr lang="en-US" dirty="0" err="1"/>
              <a:t>gör</a:t>
            </a:r>
            <a:r>
              <a:rPr lang="en-US" dirty="0"/>
              <a:t> vi </a:t>
            </a:r>
            <a:r>
              <a:rPr lang="en-US" dirty="0" err="1"/>
              <a:t>främst</a:t>
            </a:r>
            <a:r>
              <a:rPr lang="en-US" dirty="0"/>
              <a:t>?</a:t>
            </a:r>
          </a:p>
        </p:txBody>
      </p:sp>
      <p:sp>
        <p:nvSpPr>
          <p:cNvPr id="5" name="Text Placeholder 4"/>
          <p:cNvSpPr>
            <a:spLocks noGrp="1"/>
          </p:cNvSpPr>
          <p:nvPr>
            <p:ph type="body" sz="quarter" idx="12" hasCustomPrompt="1"/>
          </p:nvPr>
        </p:nvSpPr>
        <p:spPr>
          <a:xfrm>
            <a:off x="269239" y="263525"/>
            <a:ext cx="8074661" cy="788036"/>
          </a:xfrm>
        </p:spPr>
        <p:txBody>
          <a:bodyPr>
            <a:normAutofit/>
          </a:bodyPr>
          <a:lstStyle>
            <a:lvl1pPr marL="0" indent="0">
              <a:buNone/>
              <a:defRPr/>
            </a:lvl1pPr>
          </a:lstStyle>
          <a:p>
            <a:pPr lvl="0"/>
            <a:r>
              <a:rPr lang="en-US" dirty="0" err="1"/>
              <a:t>Företagsnamn</a:t>
            </a:r>
            <a:r>
              <a:rPr lang="en-US" dirty="0"/>
              <a:t> AB</a:t>
            </a:r>
            <a:endParaRPr lang="sv-SE" dirty="0"/>
          </a:p>
        </p:txBody>
      </p:sp>
      <p:sp>
        <p:nvSpPr>
          <p:cNvPr id="8" name="Picture Placeholder 7"/>
          <p:cNvSpPr>
            <a:spLocks noGrp="1"/>
          </p:cNvSpPr>
          <p:nvPr>
            <p:ph type="pic" sz="quarter" idx="13"/>
          </p:nvPr>
        </p:nvSpPr>
        <p:spPr>
          <a:xfrm>
            <a:off x="8493125" y="263524"/>
            <a:ext cx="3279775" cy="2247855"/>
          </a:xfrm>
        </p:spPr>
        <p:txBody>
          <a:bodyPr>
            <a:normAutofit/>
          </a:bodyPr>
          <a:lstStyle>
            <a:lvl1pPr marL="0" indent="0">
              <a:buNone/>
              <a:defRPr/>
            </a:lvl1pPr>
          </a:lstStyle>
          <a:p>
            <a:endParaRPr lang="sv-SE" dirty="0"/>
          </a:p>
        </p:txBody>
      </p:sp>
      <p:sp>
        <p:nvSpPr>
          <p:cNvPr id="9" name="Text Placeholder 3"/>
          <p:cNvSpPr>
            <a:spLocks noGrp="1"/>
          </p:cNvSpPr>
          <p:nvPr>
            <p:ph type="body" sz="quarter" idx="14" hasCustomPrompt="1"/>
          </p:nvPr>
        </p:nvSpPr>
        <p:spPr>
          <a:xfrm>
            <a:off x="269238" y="2657604"/>
            <a:ext cx="11503661" cy="1272909"/>
          </a:xfrm>
        </p:spPr>
        <p:txBody>
          <a:bodyPr wrap="square">
            <a:normAutofit/>
          </a:bodyPr>
          <a:lstStyle>
            <a:lvl1pPr marL="0" indent="0">
              <a:buNone/>
              <a:defRPr sz="2000"/>
            </a:lvl1pPr>
            <a:lvl3pPr>
              <a:defRPr sz="2353"/>
            </a:lvl3pPr>
            <a:lvl4pPr>
              <a:defRPr sz="1961"/>
            </a:lvl4pPr>
            <a:lvl5pPr>
              <a:defRPr sz="1961"/>
            </a:lvl5pPr>
          </a:lstStyle>
          <a:p>
            <a:pPr lvl="0"/>
            <a:r>
              <a:rPr lang="en-US" dirty="0" err="1"/>
              <a:t>Vilka</a:t>
            </a:r>
            <a:r>
              <a:rPr lang="en-US" dirty="0"/>
              <a:t> </a:t>
            </a:r>
            <a:r>
              <a:rPr lang="en-US" dirty="0" err="1"/>
              <a:t>är</a:t>
            </a:r>
            <a:r>
              <a:rPr lang="en-US" dirty="0"/>
              <a:t> vi?</a:t>
            </a:r>
          </a:p>
        </p:txBody>
      </p:sp>
      <p:sp>
        <p:nvSpPr>
          <p:cNvPr id="10" name="Text Placeholder 3"/>
          <p:cNvSpPr>
            <a:spLocks noGrp="1"/>
          </p:cNvSpPr>
          <p:nvPr>
            <p:ph type="body" sz="quarter" idx="15" hasCustomPrompt="1"/>
          </p:nvPr>
        </p:nvSpPr>
        <p:spPr>
          <a:xfrm>
            <a:off x="269239" y="1905369"/>
            <a:ext cx="4439897" cy="615553"/>
          </a:xfrm>
        </p:spPr>
        <p:txBody>
          <a:bodyPr wrap="square">
            <a:normAutofit/>
          </a:bodyPr>
          <a:lstStyle>
            <a:lvl1pPr marL="0" indent="0">
              <a:spcBef>
                <a:spcPts val="0"/>
              </a:spcBef>
              <a:spcAft>
                <a:spcPts val="0"/>
              </a:spcAft>
              <a:buNone/>
              <a:defRPr sz="1400">
                <a:latin typeface="+mn-lt"/>
              </a:defRPr>
            </a:lvl1pPr>
            <a:lvl3pPr>
              <a:defRPr sz="2353"/>
            </a:lvl3pPr>
            <a:lvl4pPr>
              <a:defRPr sz="1961"/>
            </a:lvl4pPr>
            <a:lvl5pPr>
              <a:defRPr sz="1961"/>
            </a:lvl5pPr>
          </a:lstStyle>
          <a:p>
            <a:pPr lvl="0"/>
            <a:r>
              <a:rPr lang="en-US" dirty="0" err="1"/>
              <a:t>Så</a:t>
            </a:r>
            <a:r>
              <a:rPr lang="en-US" dirty="0"/>
              <a:t> </a:t>
            </a:r>
            <a:r>
              <a:rPr lang="en-US" dirty="0" err="1"/>
              <a:t>här</a:t>
            </a:r>
            <a:r>
              <a:rPr lang="en-US" dirty="0"/>
              <a:t> </a:t>
            </a:r>
            <a:r>
              <a:rPr lang="en-US" dirty="0" err="1"/>
              <a:t>kontaktar</a:t>
            </a:r>
            <a:r>
              <a:rPr lang="en-US" dirty="0"/>
              <a:t> du </a:t>
            </a:r>
            <a:r>
              <a:rPr lang="en-US" dirty="0" err="1"/>
              <a:t>oss</a:t>
            </a:r>
            <a:endParaRPr lang="en-US" dirty="0"/>
          </a:p>
          <a:p>
            <a:pPr lvl="0"/>
            <a:r>
              <a:rPr lang="en-US" dirty="0" err="1"/>
              <a:t>Mailadress</a:t>
            </a:r>
            <a:r>
              <a:rPr lang="en-US" dirty="0"/>
              <a:t>, </a:t>
            </a:r>
            <a:r>
              <a:rPr lang="en-US" dirty="0" err="1"/>
              <a:t>telefonnummer</a:t>
            </a:r>
            <a:r>
              <a:rPr lang="en-US" dirty="0"/>
              <a:t> </a:t>
            </a:r>
            <a:r>
              <a:rPr lang="en-US" dirty="0" err="1"/>
              <a:t>eller</a:t>
            </a:r>
            <a:r>
              <a:rPr lang="en-US" dirty="0"/>
              <a:t> </a:t>
            </a:r>
            <a:r>
              <a:rPr lang="en-US" dirty="0" err="1"/>
              <a:t>liknande</a:t>
            </a:r>
            <a:endParaRPr lang="en-US" dirty="0"/>
          </a:p>
          <a:p>
            <a:pPr lvl="0"/>
            <a:endParaRPr lang="en-US" dirty="0"/>
          </a:p>
        </p:txBody>
      </p:sp>
      <p:sp>
        <p:nvSpPr>
          <p:cNvPr id="11" name="Text Placeholder 3"/>
          <p:cNvSpPr>
            <a:spLocks noGrp="1"/>
          </p:cNvSpPr>
          <p:nvPr>
            <p:ph type="body" sz="quarter" idx="16" hasCustomPrompt="1"/>
          </p:nvPr>
        </p:nvSpPr>
        <p:spPr>
          <a:xfrm>
            <a:off x="4928823" y="1371822"/>
            <a:ext cx="3415077" cy="1149100"/>
          </a:xfrm>
        </p:spPr>
        <p:txBody>
          <a:bodyPr wrap="square">
            <a:normAutofit/>
          </a:bodyPr>
          <a:lstStyle>
            <a:lvl1pPr marL="0" indent="0">
              <a:buNone/>
              <a:defRPr sz="1800">
                <a:latin typeface="+mn-lt"/>
              </a:defRPr>
            </a:lvl1pPr>
            <a:lvl3pPr>
              <a:defRPr sz="2353"/>
            </a:lvl3pPr>
            <a:lvl4pPr>
              <a:defRPr sz="1961"/>
            </a:lvl4pPr>
            <a:lvl5pPr>
              <a:defRPr sz="1961"/>
            </a:lvl5pPr>
          </a:lstStyle>
          <a:p>
            <a:pPr lvl="0"/>
            <a:r>
              <a:rPr lang="en-US" dirty="0" err="1"/>
              <a:t>Vilka</a:t>
            </a:r>
            <a:r>
              <a:rPr lang="en-US" dirty="0"/>
              <a:t> </a:t>
            </a:r>
            <a:r>
              <a:rPr lang="en-US" dirty="0" err="1"/>
              <a:t>partnertyper</a:t>
            </a:r>
            <a:r>
              <a:rPr lang="en-US" dirty="0"/>
              <a:t> </a:t>
            </a:r>
            <a:r>
              <a:rPr lang="en-US" dirty="0" err="1"/>
              <a:t>tror</a:t>
            </a:r>
            <a:r>
              <a:rPr lang="en-US" dirty="0"/>
              <a:t> vi </a:t>
            </a:r>
            <a:r>
              <a:rPr lang="en-US" dirty="0" err="1"/>
              <a:t>att</a:t>
            </a:r>
            <a:r>
              <a:rPr lang="en-US" dirty="0"/>
              <a:t> vi </a:t>
            </a:r>
            <a:r>
              <a:rPr lang="en-US" dirty="0" err="1"/>
              <a:t>helst</a:t>
            </a:r>
            <a:r>
              <a:rPr lang="en-US" dirty="0"/>
              <a:t> </a:t>
            </a:r>
            <a:r>
              <a:rPr lang="en-US" dirty="0" err="1"/>
              <a:t>samarbetar</a:t>
            </a:r>
            <a:r>
              <a:rPr lang="en-US" dirty="0"/>
              <a:t> med just nu (</a:t>
            </a:r>
            <a:r>
              <a:rPr lang="en-US" dirty="0" err="1"/>
              <a:t>även</a:t>
            </a:r>
            <a:r>
              <a:rPr lang="en-US" dirty="0"/>
              <a:t> om vi </a:t>
            </a:r>
            <a:r>
              <a:rPr lang="en-US" dirty="0" err="1"/>
              <a:t>är</a:t>
            </a:r>
            <a:r>
              <a:rPr lang="en-US" dirty="0"/>
              <a:t> </a:t>
            </a:r>
            <a:r>
              <a:rPr lang="en-US" dirty="0" err="1"/>
              <a:t>öppna</a:t>
            </a:r>
            <a:r>
              <a:rPr lang="en-US" dirty="0"/>
              <a:t> </a:t>
            </a:r>
            <a:r>
              <a:rPr lang="en-US" dirty="0" err="1"/>
              <a:t>för</a:t>
            </a:r>
            <a:r>
              <a:rPr lang="en-US" dirty="0"/>
              <a:t> </a:t>
            </a:r>
            <a:r>
              <a:rPr lang="en-US" dirty="0" err="1"/>
              <a:t>förslag</a:t>
            </a:r>
            <a:r>
              <a:rPr lang="en-US" dirty="0"/>
              <a:t>!) </a:t>
            </a:r>
          </a:p>
        </p:txBody>
      </p:sp>
      <p:sp>
        <p:nvSpPr>
          <p:cNvPr id="12" name="Text Placeholder 3"/>
          <p:cNvSpPr>
            <a:spLocks noGrp="1"/>
          </p:cNvSpPr>
          <p:nvPr>
            <p:ph type="body" sz="quarter" idx="17" hasCustomPrompt="1"/>
          </p:nvPr>
        </p:nvSpPr>
        <p:spPr>
          <a:xfrm>
            <a:off x="2620231" y="1380270"/>
            <a:ext cx="2088905" cy="461665"/>
          </a:xfrm>
        </p:spPr>
        <p:txBody>
          <a:bodyPr wrap="square">
            <a:normAutofit/>
          </a:bodyPr>
          <a:lstStyle>
            <a:lvl1pPr marL="0" indent="0">
              <a:buNone/>
              <a:defRPr sz="1800">
                <a:latin typeface="+mn-lt"/>
              </a:defRPr>
            </a:lvl1pPr>
            <a:lvl3pPr>
              <a:defRPr sz="2353"/>
            </a:lvl3pPr>
            <a:lvl4pPr>
              <a:defRPr sz="1961"/>
            </a:lvl4pPr>
            <a:lvl5pPr>
              <a:defRPr sz="1961"/>
            </a:lvl5pPr>
          </a:lstStyle>
          <a:p>
            <a:pPr lvl="0"/>
            <a:r>
              <a:rPr lang="en-US" dirty="0" err="1"/>
              <a:t>Vad</a:t>
            </a:r>
            <a:r>
              <a:rPr lang="en-US" dirty="0"/>
              <a:t> </a:t>
            </a:r>
            <a:r>
              <a:rPr lang="en-US" dirty="0" err="1"/>
              <a:t>gör</a:t>
            </a:r>
            <a:r>
              <a:rPr lang="en-US" dirty="0"/>
              <a:t> vi </a:t>
            </a:r>
            <a:r>
              <a:rPr lang="en-US" dirty="0" err="1"/>
              <a:t>bäst</a:t>
            </a:r>
            <a:r>
              <a:rPr lang="en-US" dirty="0"/>
              <a:t>?</a:t>
            </a:r>
          </a:p>
        </p:txBody>
      </p:sp>
      <p:sp>
        <p:nvSpPr>
          <p:cNvPr id="13" name="TextBox 12"/>
          <p:cNvSpPr txBox="1"/>
          <p:nvPr userDrawn="1"/>
        </p:nvSpPr>
        <p:spPr>
          <a:xfrm>
            <a:off x="269239" y="1178991"/>
            <a:ext cx="1990383" cy="193899"/>
          </a:xfrm>
          <a:prstGeom prst="rect">
            <a:avLst/>
          </a:prstGeom>
          <a:noFill/>
        </p:spPr>
        <p:txBody>
          <a:bodyPr wrap="square" lIns="144000" tIns="0" rIns="0" bIns="0" rtlCol="0">
            <a:normAutofit/>
          </a:bodyPr>
          <a:lstStyle/>
          <a:p>
            <a:pPr>
              <a:lnSpc>
                <a:spcPct val="90000"/>
              </a:lnSpc>
              <a:spcAft>
                <a:spcPts val="600"/>
              </a:spcAft>
            </a:pPr>
            <a:r>
              <a:rPr lang="sv-SE" sz="1400" dirty="0">
                <a:gradFill>
                  <a:gsLst>
                    <a:gs pos="2917">
                      <a:schemeClr val="tx1"/>
                    </a:gs>
                    <a:gs pos="30000">
                      <a:schemeClr val="tx1"/>
                    </a:gs>
                  </a:gsLst>
                  <a:lin ang="5400000" scaled="0"/>
                </a:gradFill>
              </a:rPr>
              <a:t>Partnertyp</a:t>
            </a:r>
          </a:p>
        </p:txBody>
      </p:sp>
      <p:sp>
        <p:nvSpPr>
          <p:cNvPr id="14" name="TextBox 13"/>
          <p:cNvSpPr txBox="1"/>
          <p:nvPr userDrawn="1"/>
        </p:nvSpPr>
        <p:spPr>
          <a:xfrm>
            <a:off x="2620231" y="1188690"/>
            <a:ext cx="1990383" cy="193899"/>
          </a:xfrm>
          <a:prstGeom prst="rect">
            <a:avLst/>
          </a:prstGeom>
          <a:noFill/>
        </p:spPr>
        <p:txBody>
          <a:bodyPr wrap="square" lIns="144000" tIns="0" rIns="0" bIns="0" rtlCol="0">
            <a:normAutofit/>
          </a:bodyPr>
          <a:lstStyle/>
          <a:p>
            <a:pPr>
              <a:lnSpc>
                <a:spcPct val="90000"/>
              </a:lnSpc>
              <a:spcAft>
                <a:spcPts val="600"/>
              </a:spcAft>
            </a:pPr>
            <a:r>
              <a:rPr lang="sv-SE" sz="1400" dirty="0">
                <a:gradFill>
                  <a:gsLst>
                    <a:gs pos="2917">
                      <a:schemeClr val="tx1"/>
                    </a:gs>
                    <a:gs pos="30000">
                      <a:schemeClr val="tx1"/>
                    </a:gs>
                  </a:gsLst>
                  <a:lin ang="5400000" scaled="0"/>
                </a:gradFill>
              </a:rPr>
              <a:t>Specialisering</a:t>
            </a:r>
          </a:p>
        </p:txBody>
      </p:sp>
      <p:sp>
        <p:nvSpPr>
          <p:cNvPr id="15" name="TextBox 14"/>
          <p:cNvSpPr txBox="1"/>
          <p:nvPr userDrawn="1"/>
        </p:nvSpPr>
        <p:spPr>
          <a:xfrm>
            <a:off x="4928822" y="1170542"/>
            <a:ext cx="3415077" cy="193899"/>
          </a:xfrm>
          <a:prstGeom prst="rect">
            <a:avLst/>
          </a:prstGeom>
          <a:noFill/>
        </p:spPr>
        <p:txBody>
          <a:bodyPr wrap="square" lIns="144000" tIns="0" rIns="0" bIns="0" rtlCol="0">
            <a:normAutofit/>
          </a:bodyPr>
          <a:lstStyle/>
          <a:p>
            <a:pPr>
              <a:lnSpc>
                <a:spcPct val="90000"/>
              </a:lnSpc>
              <a:spcAft>
                <a:spcPts val="600"/>
              </a:spcAft>
            </a:pPr>
            <a:r>
              <a:rPr lang="sv-SE" sz="1400" dirty="0">
                <a:gradFill>
                  <a:gsLst>
                    <a:gs pos="2917">
                      <a:schemeClr val="tx1"/>
                    </a:gs>
                    <a:gs pos="30000">
                      <a:schemeClr val="tx1"/>
                    </a:gs>
                  </a:gsLst>
                  <a:lin ang="5400000" scaled="0"/>
                </a:gradFill>
              </a:rPr>
              <a:t>Söker (främst) samarbete med partnertyp</a:t>
            </a:r>
          </a:p>
        </p:txBody>
      </p:sp>
      <p:sp>
        <p:nvSpPr>
          <p:cNvPr id="16" name="Text Placeholder 3"/>
          <p:cNvSpPr>
            <a:spLocks noGrp="1"/>
          </p:cNvSpPr>
          <p:nvPr>
            <p:ph type="body" sz="quarter" idx="18" hasCustomPrompt="1"/>
          </p:nvPr>
        </p:nvSpPr>
        <p:spPr>
          <a:xfrm>
            <a:off x="269238" y="4076737"/>
            <a:ext cx="11503661" cy="1272909"/>
          </a:xfrm>
        </p:spPr>
        <p:txBody>
          <a:bodyPr wrap="square">
            <a:normAutofit/>
          </a:bodyPr>
          <a:lstStyle>
            <a:lvl1pPr marL="0" indent="0">
              <a:buNone/>
              <a:defRPr sz="2000"/>
            </a:lvl1pPr>
            <a:lvl3pPr>
              <a:defRPr sz="2353"/>
            </a:lvl3pPr>
            <a:lvl4pPr>
              <a:defRPr sz="1961"/>
            </a:lvl4pPr>
            <a:lvl5pPr>
              <a:defRPr sz="1961"/>
            </a:lvl5pPr>
          </a:lstStyle>
          <a:p>
            <a:pPr lvl="0"/>
            <a:r>
              <a:rPr lang="en-US" dirty="0" err="1"/>
              <a:t>Vad</a:t>
            </a:r>
            <a:r>
              <a:rPr lang="en-US" dirty="0"/>
              <a:t> </a:t>
            </a:r>
            <a:r>
              <a:rPr lang="en-US" dirty="0" err="1"/>
              <a:t>har</a:t>
            </a:r>
            <a:r>
              <a:rPr lang="en-US" dirty="0"/>
              <a:t> vi på </a:t>
            </a:r>
            <a:r>
              <a:rPr lang="en-US" dirty="0" err="1"/>
              <a:t>gång</a:t>
            </a:r>
            <a:r>
              <a:rPr lang="en-US" dirty="0"/>
              <a:t>?</a:t>
            </a:r>
          </a:p>
        </p:txBody>
      </p:sp>
      <p:sp>
        <p:nvSpPr>
          <p:cNvPr id="17" name="Text Placeholder 3"/>
          <p:cNvSpPr>
            <a:spLocks noGrp="1"/>
          </p:cNvSpPr>
          <p:nvPr>
            <p:ph type="body" sz="quarter" idx="19" hasCustomPrompt="1"/>
          </p:nvPr>
        </p:nvSpPr>
        <p:spPr>
          <a:xfrm>
            <a:off x="269238" y="5492810"/>
            <a:ext cx="11503661" cy="863745"/>
          </a:xfrm>
        </p:spPr>
        <p:txBody>
          <a:bodyPr wrap="square">
            <a:noAutofit/>
          </a:bodyPr>
          <a:lstStyle>
            <a:lvl1pPr marL="0" indent="0">
              <a:buNone/>
              <a:defRPr sz="2000"/>
            </a:lvl1pPr>
            <a:lvl3pPr>
              <a:defRPr sz="2353"/>
            </a:lvl3pPr>
            <a:lvl4pPr>
              <a:defRPr sz="1961"/>
            </a:lvl4pPr>
            <a:lvl5pPr>
              <a:defRPr sz="1961"/>
            </a:lvl5pPr>
          </a:lstStyle>
          <a:p>
            <a:pPr lvl="0"/>
            <a:r>
              <a:rPr lang="en-US" dirty="0"/>
              <a:t>Vi </a:t>
            </a:r>
            <a:r>
              <a:rPr lang="en-US" dirty="0" err="1"/>
              <a:t>är</a:t>
            </a:r>
            <a:r>
              <a:rPr lang="en-US" dirty="0"/>
              <a:t> extra </a:t>
            </a:r>
            <a:r>
              <a:rPr lang="en-US" dirty="0" err="1"/>
              <a:t>intresserade</a:t>
            </a:r>
            <a:r>
              <a:rPr lang="en-US" dirty="0"/>
              <a:t> </a:t>
            </a:r>
            <a:r>
              <a:rPr lang="en-US" dirty="0" err="1"/>
              <a:t>av</a:t>
            </a:r>
            <a:r>
              <a:rPr lang="en-US" dirty="0"/>
              <a:t> </a:t>
            </a:r>
            <a:r>
              <a:rPr lang="en-US" dirty="0" err="1"/>
              <a:t>att</a:t>
            </a:r>
            <a:r>
              <a:rPr lang="en-US" dirty="0"/>
              <a:t> </a:t>
            </a:r>
            <a:r>
              <a:rPr lang="en-US" dirty="0" err="1"/>
              <a:t>samarbeta</a:t>
            </a:r>
            <a:r>
              <a:rPr lang="en-US" dirty="0"/>
              <a:t> med…..</a:t>
            </a:r>
          </a:p>
        </p:txBody>
      </p:sp>
    </p:spTree>
    <p:extLst>
      <p:ext uri="{BB962C8B-B14F-4D97-AF65-F5344CB8AC3E}">
        <p14:creationId xmlns:p14="http://schemas.microsoft.com/office/powerpoint/2010/main" val="52267562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1" y="1502260"/>
            <a:ext cx="11653521" cy="3017692"/>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4"/>
          </p:nvPr>
        </p:nvSpPr>
        <p:spPr>
          <a:xfrm>
            <a:off x="11026337" y="6193368"/>
            <a:ext cx="896425" cy="371926"/>
          </a:xfrm>
          <a:prstGeom prst="rect">
            <a:avLst/>
          </a:prstGeom>
        </p:spPr>
        <p:txBody>
          <a:bodyPr vert="horz" lIns="182880" tIns="0" rIns="182880" bIns="0" rtlCol="0" anchor="b" anchorCtr="0"/>
          <a:lstStyle>
            <a:lvl1pPr algn="r">
              <a:defRPr sz="1961">
                <a:solidFill>
                  <a:schemeClr val="bg2">
                    <a:lumMod val="10000"/>
                  </a:schemeClr>
                </a:solidFill>
              </a:defRPr>
            </a:lvl1pPr>
          </a:lstStyle>
          <a:p>
            <a:fld id="{989C9ED9-3EFE-4D51-A700-37E991C235E7}" type="slidenum">
              <a:rPr lang="sv-SE" smtClean="0"/>
              <a:t>‹#›</a:t>
            </a:fld>
            <a:endParaRPr lang="sv-SE"/>
          </a:p>
        </p:txBody>
      </p:sp>
      <p:grpSp>
        <p:nvGrpSpPr>
          <p:cNvPr id="7" name="Group 6"/>
          <p:cNvGrpSpPr/>
          <p:nvPr/>
        </p:nvGrpSpPr>
        <p:grpSpPr>
          <a:xfrm>
            <a:off x="12423461" y="3676"/>
            <a:ext cx="1916781" cy="6854324"/>
            <a:chOff x="13006405" y="0"/>
            <a:chExt cx="1955216" cy="6990776"/>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2607936" y="1944334"/>
              <a:ext cx="4298019" cy="409351"/>
            </a:xfrm>
            <a:prstGeom prst="rect">
              <a:avLst/>
            </a:prstGeom>
          </p:spPr>
        </p:pic>
        <p:pic>
          <p:nvPicPr>
            <p:cNvPr id="6" name="Picture 5"/>
            <p:cNvPicPr>
              <a:picLocks noChangeAspect="1"/>
            </p:cNvPicPr>
            <p:nvPr/>
          </p:nvPicPr>
          <p:blipFill>
            <a:blip r:embed="rId4"/>
            <a:stretch>
              <a:fillRect/>
            </a:stretch>
          </p:blipFill>
          <p:spPr>
            <a:xfrm>
              <a:off x="13006405" y="0"/>
              <a:ext cx="1424574" cy="6990776"/>
            </a:xfrm>
            <a:prstGeom prst="rect">
              <a:avLst/>
            </a:prstGeom>
          </p:spPr>
        </p:pic>
      </p:grpSp>
    </p:spTree>
    <p:extLst>
      <p:ext uri="{BB962C8B-B14F-4D97-AF65-F5344CB8AC3E}">
        <p14:creationId xmlns:p14="http://schemas.microsoft.com/office/powerpoint/2010/main" val="512516369"/>
      </p:ext>
    </p:extLst>
  </p:cSld>
  <p:clrMap bg1="lt1" tx1="dk1" bg2="lt2" tx2="dk2" accent1="accent1" accent2="accent2" accent3="accent3" accent4="accent4" accent5="accent5" accent6="accent6" hlink="hlink" folHlink="folHlink"/>
  <p:sldLayoutIdLst>
    <p:sldLayoutId id="2147483754" r:id="rId1"/>
  </p:sldLayoutIdLst>
  <p:transition>
    <p:fade/>
  </p:transition>
  <p:txStyles>
    <p:titleStyle>
      <a:lvl1pPr algn="l" defTabSz="914367" rtl="0" eaLnBrk="1" latinLnBrk="0" hangingPunct="1">
        <a:lnSpc>
          <a:spcPct val="90000"/>
        </a:lnSpc>
        <a:spcBef>
          <a:spcPct val="0"/>
        </a:spcBef>
        <a:buNone/>
        <a:defRPr lang="en-US" sz="5294" b="0" kern="1200" cap="none" spc="-100" baseline="0" dirty="0" smtClean="0">
          <a:ln w="3175">
            <a:noFill/>
          </a:ln>
          <a:solidFill>
            <a:schemeClr val="bg2">
              <a:lumMod val="10000"/>
            </a:schemeClr>
          </a:solidFill>
          <a:effectLst/>
          <a:latin typeface="+mj-lt"/>
          <a:ea typeface="+mn-ea"/>
          <a:cs typeface="Segoe UI" pitchFamily="34" charset="0"/>
        </a:defRPr>
      </a:lvl1pPr>
    </p:titleStyle>
    <p:bodyStyle>
      <a:lvl1pPr marL="336145" marR="0" indent="-336145" algn="l" defTabSz="914367" rtl="0" eaLnBrk="1" fontAlgn="auto" latinLnBrk="0" hangingPunct="1">
        <a:lnSpc>
          <a:spcPct val="100000"/>
        </a:lnSpc>
        <a:spcBef>
          <a:spcPts val="588"/>
        </a:spcBef>
        <a:spcAft>
          <a:spcPts val="1176"/>
        </a:spcAft>
        <a:buClr>
          <a:schemeClr val="tx1"/>
        </a:buClr>
        <a:buSzPct val="90000"/>
        <a:buFont typeface="Wingdings" panose="05000000000000000000" pitchFamily="2" charset="2"/>
        <a:buChar char="§"/>
        <a:tabLst/>
        <a:defRPr sz="3921" kern="1200" spc="0" baseline="0">
          <a:solidFill>
            <a:schemeClr val="bg2">
              <a:lumMod val="10000"/>
            </a:schemeClr>
          </a:solidFill>
          <a:latin typeface="+mj-lt"/>
          <a:ea typeface="+mn-ea"/>
          <a:cs typeface="+mn-cs"/>
        </a:defRPr>
      </a:lvl1pPr>
      <a:lvl2pPr marL="572691" marR="0" indent="-236546" algn="l" defTabSz="914367" rtl="0" eaLnBrk="1" fontAlgn="auto" latinLnBrk="0" hangingPunct="1">
        <a:lnSpc>
          <a:spcPct val="100000"/>
        </a:lnSpc>
        <a:spcBef>
          <a:spcPts val="588"/>
        </a:spcBef>
        <a:spcAft>
          <a:spcPts val="1176"/>
        </a:spcAft>
        <a:buClr>
          <a:schemeClr val="tx1"/>
        </a:buClr>
        <a:buSzPct val="90000"/>
        <a:buFont typeface="Wingdings" panose="05000000000000000000" pitchFamily="2" charset="2"/>
        <a:buChar char="§"/>
        <a:tabLst/>
        <a:defRPr sz="2353" kern="1200" spc="0" baseline="0">
          <a:solidFill>
            <a:schemeClr val="bg2">
              <a:lumMod val="10000"/>
            </a:schemeClr>
          </a:solidFill>
          <a:latin typeface="+mn-lt"/>
          <a:ea typeface="+mn-ea"/>
          <a:cs typeface="+mn-cs"/>
        </a:defRPr>
      </a:lvl2pPr>
      <a:lvl3pPr marL="784338" marR="0" indent="-224097" algn="l" defTabSz="914367" rtl="0" eaLnBrk="1" fontAlgn="auto" latinLnBrk="0" hangingPunct="1">
        <a:lnSpc>
          <a:spcPct val="100000"/>
        </a:lnSpc>
        <a:spcBef>
          <a:spcPts val="588"/>
        </a:spcBef>
        <a:spcAft>
          <a:spcPts val="1176"/>
        </a:spcAft>
        <a:buClr>
          <a:schemeClr val="tx1"/>
        </a:buClr>
        <a:buSzPct val="90000"/>
        <a:buFont typeface="Wingdings" panose="05000000000000000000" pitchFamily="2" charset="2"/>
        <a:buChar char="§"/>
        <a:tabLst/>
        <a:defRPr sz="2353" kern="1200" spc="0" baseline="0">
          <a:solidFill>
            <a:schemeClr val="bg2">
              <a:lumMod val="10000"/>
            </a:schemeClr>
          </a:solidFill>
          <a:latin typeface="+mn-lt"/>
          <a:ea typeface="+mn-ea"/>
          <a:cs typeface="+mn-cs"/>
        </a:defRPr>
      </a:lvl3pPr>
      <a:lvl4pPr marL="1008435" marR="0" indent="-224097" algn="l" defTabSz="914367" rtl="0" eaLnBrk="1" fontAlgn="auto" latinLnBrk="0" hangingPunct="1">
        <a:lnSpc>
          <a:spcPct val="100000"/>
        </a:lnSpc>
        <a:spcBef>
          <a:spcPts val="588"/>
        </a:spcBef>
        <a:spcAft>
          <a:spcPts val="1176"/>
        </a:spcAft>
        <a:buClr>
          <a:schemeClr val="tx1"/>
        </a:buClr>
        <a:buSzPct val="90000"/>
        <a:buFont typeface="Wingdings" panose="05000000000000000000" pitchFamily="2" charset="2"/>
        <a:buChar char="§"/>
        <a:tabLst/>
        <a:defRPr sz="1961" kern="1200" spc="0" baseline="0">
          <a:solidFill>
            <a:schemeClr val="bg2">
              <a:lumMod val="10000"/>
            </a:schemeClr>
          </a:solidFill>
          <a:latin typeface="+mn-lt"/>
          <a:ea typeface="+mn-ea"/>
          <a:cs typeface="+mn-cs"/>
        </a:defRPr>
      </a:lvl4pPr>
      <a:lvl5pPr marL="1232531" marR="0" indent="-224097" algn="l" defTabSz="914367" rtl="0" eaLnBrk="1" fontAlgn="auto" latinLnBrk="0" hangingPunct="1">
        <a:lnSpc>
          <a:spcPct val="100000"/>
        </a:lnSpc>
        <a:spcBef>
          <a:spcPts val="588"/>
        </a:spcBef>
        <a:spcAft>
          <a:spcPts val="1176"/>
        </a:spcAft>
        <a:buClr>
          <a:schemeClr val="tx1"/>
        </a:buClr>
        <a:buSzPct val="90000"/>
        <a:buFont typeface="Wingdings" panose="05000000000000000000" pitchFamily="2" charset="2"/>
        <a:buChar char="§"/>
        <a:tabLst/>
        <a:defRPr sz="1961" kern="1200" spc="0" baseline="0">
          <a:solidFill>
            <a:schemeClr val="bg2">
              <a:lumMod val="10000"/>
            </a:schemeClr>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microsoftevents.com/profile/form/index.cfm?PKformID=0x1940984c3f9"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aka.ms/TeamUp2017" TargetMode="External"/><Relationship Id="rId4" Type="http://schemas.openxmlformats.org/officeDocument/2006/relationships/hyperlink" Target="mailto:a-erios@microsof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peter@contoso.s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73BBE01-ACA4-40D8-BBE8-B39904BE73BE}"/>
              </a:ext>
            </a:extLst>
          </p:cNvPr>
          <p:cNvSpPr/>
          <p:nvPr/>
        </p:nvSpPr>
        <p:spPr bwMode="auto">
          <a:xfrm>
            <a:off x="0" y="0"/>
            <a:ext cx="12192000" cy="2300438"/>
          </a:xfrm>
          <a:prstGeom prst="rect">
            <a:avLst/>
          </a:prstGeom>
          <a:solidFill>
            <a:srgbClr val="BAD70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sv-SE"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2" name="Group 31">
            <a:extLst>
              <a:ext uri="{FF2B5EF4-FFF2-40B4-BE49-F238E27FC236}">
                <a16:creationId xmlns:a16="http://schemas.microsoft.com/office/drawing/2014/main" id="{77D048A0-EAA0-4713-977C-F8661577EF26}"/>
              </a:ext>
            </a:extLst>
          </p:cNvPr>
          <p:cNvGrpSpPr/>
          <p:nvPr/>
        </p:nvGrpSpPr>
        <p:grpSpPr>
          <a:xfrm>
            <a:off x="0" y="0"/>
            <a:ext cx="12192000" cy="2300438"/>
            <a:chOff x="-362857" y="-324709"/>
            <a:chExt cx="12192000" cy="2300438"/>
          </a:xfrm>
        </p:grpSpPr>
        <p:sp>
          <p:nvSpPr>
            <p:cNvPr id="33" name="Rectangle 32">
              <a:extLst>
                <a:ext uri="{FF2B5EF4-FFF2-40B4-BE49-F238E27FC236}">
                  <a16:creationId xmlns:a16="http://schemas.microsoft.com/office/drawing/2014/main" id="{C6BA79DD-6371-4808-B7C1-6FF79FCBE495}"/>
                </a:ext>
              </a:extLst>
            </p:cNvPr>
            <p:cNvSpPr/>
            <p:nvPr/>
          </p:nvSpPr>
          <p:spPr>
            <a:xfrm>
              <a:off x="-362857" y="-324709"/>
              <a:ext cx="12192000" cy="2300438"/>
            </a:xfrm>
            <a:prstGeom prst="rect">
              <a:avLst/>
            </a:prstGeom>
            <a:solidFill>
              <a:srgbClr val="BAD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TextBox 33">
              <a:extLst>
                <a:ext uri="{FF2B5EF4-FFF2-40B4-BE49-F238E27FC236}">
                  <a16:creationId xmlns:a16="http://schemas.microsoft.com/office/drawing/2014/main" id="{D2C228F8-F0D6-4310-809F-5F124E1312CA}"/>
                </a:ext>
              </a:extLst>
            </p:cNvPr>
            <p:cNvSpPr txBox="1"/>
            <p:nvPr/>
          </p:nvSpPr>
          <p:spPr>
            <a:xfrm>
              <a:off x="4706258" y="-324709"/>
              <a:ext cx="7021286" cy="2300438"/>
            </a:xfrm>
            <a:prstGeom prst="rect">
              <a:avLst/>
            </a:prstGeom>
            <a:solidFill>
              <a:srgbClr val="BAD709"/>
            </a:solidFill>
          </p:spPr>
          <p:txBody>
            <a:bodyPr wrap="square" rtlCol="0" anchor="ctr">
              <a:noAutofit/>
            </a:bodyPr>
            <a:lstStyle/>
            <a:p>
              <a:r>
                <a:rPr lang="sv-SE" sz="4800" b="1" dirty="0">
                  <a:solidFill>
                    <a:srgbClr val="00188F"/>
                  </a:solidFill>
                  <a:latin typeface="Segoe UI" panose="020B0502040204020203" pitchFamily="34" charset="0"/>
                  <a:cs typeface="Segoe UI" panose="020B0502040204020203" pitchFamily="34" charset="0"/>
                </a:rPr>
                <a:t>Team </a:t>
              </a:r>
              <a:r>
                <a:rPr lang="sv-SE" sz="4800" b="1" dirty="0" err="1">
                  <a:solidFill>
                    <a:srgbClr val="00188F"/>
                  </a:solidFill>
                  <a:latin typeface="Segoe UI" panose="020B0502040204020203" pitchFamily="34" charset="0"/>
                  <a:cs typeface="Segoe UI" panose="020B0502040204020203" pitchFamily="34" charset="0"/>
                </a:rPr>
                <a:t>Up</a:t>
              </a:r>
              <a:r>
                <a:rPr lang="sv-SE" sz="4800" b="1" dirty="0">
                  <a:solidFill>
                    <a:srgbClr val="00188F"/>
                  </a:solidFill>
                  <a:latin typeface="Segoe UI" panose="020B0502040204020203" pitchFamily="34" charset="0"/>
                  <a:cs typeface="Segoe UI" panose="020B0502040204020203" pitchFamily="34" charset="0"/>
                </a:rPr>
                <a:t>! </a:t>
              </a:r>
              <a:br>
                <a:rPr lang="sv-SE" sz="4800" b="1" dirty="0">
                  <a:solidFill>
                    <a:srgbClr val="00188F"/>
                  </a:solidFill>
                  <a:latin typeface="Segoe UI" panose="020B0502040204020203" pitchFamily="34" charset="0"/>
                  <a:cs typeface="Segoe UI" panose="020B0502040204020203" pitchFamily="34" charset="0"/>
                </a:rPr>
              </a:br>
              <a:r>
                <a:rPr lang="sv-SE" sz="3200" dirty="0">
                  <a:solidFill>
                    <a:srgbClr val="00188F"/>
                  </a:solidFill>
                  <a:cs typeface="Segoe UI Light" panose="020B0502040204020203" pitchFamily="34" charset="0"/>
                </a:rPr>
                <a:t>Nya Partnerskap för bättre affärer</a:t>
              </a:r>
            </a:p>
          </p:txBody>
        </p:sp>
        <p:pic>
          <p:nvPicPr>
            <p:cNvPr id="35" name="Picture 34">
              <a:extLst>
                <a:ext uri="{FF2B5EF4-FFF2-40B4-BE49-F238E27FC236}">
                  <a16:creationId xmlns:a16="http://schemas.microsoft.com/office/drawing/2014/main" id="{A0AAAC68-FB68-4353-A2D8-5D015F29C287}"/>
                </a:ext>
              </a:extLst>
            </p:cNvPr>
            <p:cNvPicPr>
              <a:picLocks noChangeAspect="1"/>
            </p:cNvPicPr>
            <p:nvPr/>
          </p:nvPicPr>
          <p:blipFill rotWithShape="1">
            <a:blip r:embed="rId2"/>
            <a:srcRect t="10254" b="15477"/>
            <a:stretch/>
          </p:blipFill>
          <p:spPr>
            <a:xfrm>
              <a:off x="-362857" y="-324709"/>
              <a:ext cx="4615543" cy="2300438"/>
            </a:xfrm>
            <a:prstGeom prst="rect">
              <a:avLst/>
            </a:prstGeom>
          </p:spPr>
        </p:pic>
      </p:grpSp>
      <p:sp>
        <p:nvSpPr>
          <p:cNvPr id="37" name="TextBox 36">
            <a:extLst>
              <a:ext uri="{FF2B5EF4-FFF2-40B4-BE49-F238E27FC236}">
                <a16:creationId xmlns:a16="http://schemas.microsoft.com/office/drawing/2014/main" id="{6ACFB928-877B-4F88-8F07-8AA21A69D00F}"/>
              </a:ext>
            </a:extLst>
          </p:cNvPr>
          <p:cNvSpPr txBox="1"/>
          <p:nvPr/>
        </p:nvSpPr>
        <p:spPr>
          <a:xfrm>
            <a:off x="77767" y="2300438"/>
            <a:ext cx="12012634" cy="4552015"/>
          </a:xfrm>
          <a:prstGeom prst="rect">
            <a:avLst/>
          </a:prstGeom>
          <a:noFill/>
        </p:spPr>
        <p:txBody>
          <a:bodyPr wrap="square" lIns="182880" tIns="146304" rIns="182880" bIns="146304" rtlCol="0">
            <a:spAutoFit/>
          </a:bodyPr>
          <a:lstStyle/>
          <a:p>
            <a:pPr>
              <a:lnSpc>
                <a:spcPct val="90000"/>
              </a:lnSpc>
              <a:spcAft>
                <a:spcPts val="1800"/>
              </a:spcAft>
            </a:pPr>
            <a:r>
              <a:rPr lang="sv-SE" sz="2400" dirty="0">
                <a:gradFill>
                  <a:gsLst>
                    <a:gs pos="2917">
                      <a:schemeClr val="tx1"/>
                    </a:gs>
                    <a:gs pos="30000">
                      <a:schemeClr val="tx1"/>
                    </a:gs>
                  </a:gsLst>
                  <a:lin ang="5400000" scaled="0"/>
                </a:gradFill>
              </a:rPr>
              <a:t>Instruktioner</a:t>
            </a:r>
          </a:p>
          <a:p>
            <a:pPr marL="457200" indent="-457200">
              <a:lnSpc>
                <a:spcPct val="90000"/>
              </a:lnSpc>
              <a:spcAft>
                <a:spcPts val="1800"/>
              </a:spcAft>
              <a:buFont typeface="+mj-lt"/>
              <a:buAutoNum type="arabicPeriod"/>
            </a:pPr>
            <a:r>
              <a:rPr lang="sv-SE" sz="2000" b="1" dirty="0">
                <a:gradFill>
                  <a:gsLst>
                    <a:gs pos="2917">
                      <a:schemeClr val="tx1"/>
                    </a:gs>
                    <a:gs pos="30000">
                      <a:schemeClr val="tx1"/>
                    </a:gs>
                  </a:gsLst>
                  <a:lin ang="5400000" scaled="0"/>
                </a:gradFill>
              </a:rPr>
              <a:t>Anmäl dig </a:t>
            </a:r>
            <a:r>
              <a:rPr lang="sv-SE" sz="2000" dirty="0">
                <a:gradFill>
                  <a:gsLst>
                    <a:gs pos="2917">
                      <a:schemeClr val="tx1"/>
                    </a:gs>
                    <a:gs pos="30000">
                      <a:schemeClr val="tx1"/>
                    </a:gs>
                  </a:gsLst>
                  <a:lin ang="5400000" scaled="0"/>
                </a:gradFill>
              </a:rPr>
              <a:t>till Team </a:t>
            </a:r>
            <a:r>
              <a:rPr lang="sv-SE" sz="2000" dirty="0" err="1">
                <a:gradFill>
                  <a:gsLst>
                    <a:gs pos="2917">
                      <a:schemeClr val="tx1"/>
                    </a:gs>
                    <a:gs pos="30000">
                      <a:schemeClr val="tx1"/>
                    </a:gs>
                  </a:gsLst>
                  <a:lin ang="5400000" scaled="0"/>
                </a:gradFill>
              </a:rPr>
              <a:t>Up</a:t>
            </a:r>
            <a:r>
              <a:rPr lang="sv-SE" sz="2000" dirty="0">
                <a:gradFill>
                  <a:gsLst>
                    <a:gs pos="2917">
                      <a:schemeClr val="tx1"/>
                    </a:gs>
                    <a:gs pos="30000">
                      <a:schemeClr val="tx1"/>
                    </a:gs>
                  </a:gsLst>
                  <a:lin ang="5400000" scaled="0"/>
                </a:gradFill>
              </a:rPr>
              <a:t> den 15 juni: </a:t>
            </a:r>
            <a:r>
              <a:rPr lang="sv-SE" sz="2000" dirty="0">
                <a:gradFill>
                  <a:gsLst>
                    <a:gs pos="2917">
                      <a:schemeClr val="tx1"/>
                    </a:gs>
                    <a:gs pos="30000">
                      <a:schemeClr val="tx1"/>
                    </a:gs>
                  </a:gsLst>
                  <a:lin ang="5400000" scaled="0"/>
                </a:gradFill>
                <a:hlinkClick r:id="rId3"/>
              </a:rPr>
              <a:t>www.microsoftevents.com/profile/form/index.cfm?PKformID=0x1940984c3f9</a:t>
            </a:r>
            <a:endParaRPr lang="sv-SE" sz="2000" dirty="0">
              <a:gradFill>
                <a:gsLst>
                  <a:gs pos="2917">
                    <a:schemeClr val="tx1"/>
                  </a:gs>
                  <a:gs pos="30000">
                    <a:schemeClr val="tx1"/>
                  </a:gs>
                </a:gsLst>
                <a:lin ang="5400000" scaled="0"/>
              </a:gradFill>
            </a:endParaRPr>
          </a:p>
          <a:p>
            <a:pPr marL="457200" indent="-457200">
              <a:lnSpc>
                <a:spcPct val="90000"/>
              </a:lnSpc>
              <a:spcAft>
                <a:spcPts val="1800"/>
              </a:spcAft>
              <a:buFont typeface="+mj-lt"/>
              <a:buAutoNum type="arabicPeriod"/>
            </a:pPr>
            <a:r>
              <a:rPr lang="sv-SE" sz="2000" b="1" dirty="0">
                <a:gradFill>
                  <a:gsLst>
                    <a:gs pos="2917">
                      <a:schemeClr val="tx1"/>
                    </a:gs>
                    <a:gs pos="30000">
                      <a:schemeClr val="tx1"/>
                    </a:gs>
                  </a:gsLst>
                  <a:lin ang="5400000" scaled="0"/>
                </a:gradFill>
              </a:rPr>
              <a:t>Fyll ut mallen </a:t>
            </a:r>
            <a:r>
              <a:rPr lang="sv-SE" sz="2000" dirty="0">
                <a:gradFill>
                  <a:gsLst>
                    <a:gs pos="2917">
                      <a:schemeClr val="tx1"/>
                    </a:gs>
                    <a:gs pos="30000">
                      <a:schemeClr val="tx1"/>
                    </a:gs>
                  </a:gsLst>
                  <a:lin ang="5400000" scaled="0"/>
                </a:gradFill>
              </a:rPr>
              <a:t>(</a:t>
            </a:r>
            <a:r>
              <a:rPr lang="sv-SE" sz="2000" dirty="0" err="1">
                <a:gradFill>
                  <a:gsLst>
                    <a:gs pos="2917">
                      <a:schemeClr val="tx1"/>
                    </a:gs>
                    <a:gs pos="30000">
                      <a:schemeClr val="tx1"/>
                    </a:gs>
                  </a:gsLst>
                  <a:lin ang="5400000" scaled="0"/>
                </a:gradFill>
              </a:rPr>
              <a:t>Slide</a:t>
            </a:r>
            <a:r>
              <a:rPr lang="sv-SE" sz="2000" dirty="0">
                <a:gradFill>
                  <a:gsLst>
                    <a:gs pos="2917">
                      <a:schemeClr val="tx1"/>
                    </a:gs>
                    <a:gs pos="30000">
                      <a:schemeClr val="tx1"/>
                    </a:gs>
                  </a:gsLst>
                  <a:lin ang="5400000" scaled="0"/>
                </a:gradFill>
              </a:rPr>
              <a:t> 2) så snart som möjligt, med information om er och vilken typ av samarbetspartner ni tror att ni söker. Endast en </a:t>
            </a:r>
            <a:r>
              <a:rPr lang="sv-SE" sz="2000" dirty="0" err="1">
                <a:gradFill>
                  <a:gsLst>
                    <a:gs pos="2917">
                      <a:schemeClr val="tx1"/>
                    </a:gs>
                    <a:gs pos="30000">
                      <a:schemeClr val="tx1"/>
                    </a:gs>
                  </a:gsLst>
                  <a:lin ang="5400000" scaled="0"/>
                </a:gradFill>
              </a:rPr>
              <a:t>one</a:t>
            </a:r>
            <a:r>
              <a:rPr lang="sv-SE" sz="2000" dirty="0">
                <a:gradFill>
                  <a:gsLst>
                    <a:gs pos="2917">
                      <a:schemeClr val="tx1"/>
                    </a:gs>
                    <a:gs pos="30000">
                      <a:schemeClr val="tx1"/>
                    </a:gs>
                  </a:gsLst>
                  <a:lin ang="5400000" scaled="0"/>
                </a:gradFill>
              </a:rPr>
              <a:t>-slider per företag.</a:t>
            </a:r>
          </a:p>
          <a:p>
            <a:pPr marL="457200" indent="-457200">
              <a:lnSpc>
                <a:spcPct val="90000"/>
              </a:lnSpc>
              <a:spcAft>
                <a:spcPts val="1800"/>
              </a:spcAft>
              <a:buFont typeface="+mj-lt"/>
              <a:buAutoNum type="arabicPeriod"/>
            </a:pPr>
            <a:r>
              <a:rPr lang="sv-SE" sz="2000" b="1" dirty="0">
                <a:gradFill>
                  <a:gsLst>
                    <a:gs pos="2917">
                      <a:schemeClr val="tx1"/>
                    </a:gs>
                    <a:gs pos="30000">
                      <a:schemeClr val="tx1"/>
                    </a:gs>
                  </a:gsLst>
                  <a:lin ang="5400000" scaled="0"/>
                </a:gradFill>
              </a:rPr>
              <a:t>Skicka in ifylld </a:t>
            </a:r>
            <a:r>
              <a:rPr lang="sv-SE" sz="2000" b="1" dirty="0" err="1">
                <a:gradFill>
                  <a:gsLst>
                    <a:gs pos="2917">
                      <a:schemeClr val="tx1"/>
                    </a:gs>
                    <a:gs pos="30000">
                      <a:schemeClr val="tx1"/>
                    </a:gs>
                  </a:gsLst>
                  <a:lin ang="5400000" scaled="0"/>
                </a:gradFill>
              </a:rPr>
              <a:t>one</a:t>
            </a:r>
            <a:r>
              <a:rPr lang="sv-SE" sz="2000" b="1" dirty="0">
                <a:gradFill>
                  <a:gsLst>
                    <a:gs pos="2917">
                      <a:schemeClr val="tx1"/>
                    </a:gs>
                    <a:gs pos="30000">
                      <a:schemeClr val="tx1"/>
                    </a:gs>
                  </a:gsLst>
                  <a:lin ang="5400000" scaled="0"/>
                </a:gradFill>
              </a:rPr>
              <a:t>-slider </a:t>
            </a:r>
            <a:r>
              <a:rPr lang="sv-SE" sz="2000" dirty="0">
                <a:gradFill>
                  <a:gsLst>
                    <a:gs pos="2917">
                      <a:schemeClr val="tx1"/>
                    </a:gs>
                    <a:gs pos="30000">
                      <a:schemeClr val="tx1"/>
                    </a:gs>
                  </a:gsLst>
                  <a:lin ang="5400000" scaled="0"/>
                </a:gradFill>
              </a:rPr>
              <a:t>som .</a:t>
            </a:r>
            <a:r>
              <a:rPr lang="sv-SE" sz="2000" dirty="0" err="1">
                <a:gradFill>
                  <a:gsLst>
                    <a:gs pos="2917">
                      <a:schemeClr val="tx1"/>
                    </a:gs>
                    <a:gs pos="30000">
                      <a:schemeClr val="tx1"/>
                    </a:gs>
                  </a:gsLst>
                  <a:lin ang="5400000" scaled="0"/>
                </a:gradFill>
              </a:rPr>
              <a:t>ppt</a:t>
            </a:r>
            <a:r>
              <a:rPr lang="sv-SE" sz="2000" dirty="0">
                <a:gradFill>
                  <a:gsLst>
                    <a:gs pos="2917">
                      <a:schemeClr val="tx1"/>
                    </a:gs>
                    <a:gs pos="30000">
                      <a:schemeClr val="tx1"/>
                    </a:gs>
                  </a:gsLst>
                  <a:lin ang="5400000" scaled="0"/>
                </a:gradFill>
              </a:rPr>
              <a:t> till </a:t>
            </a:r>
            <a:r>
              <a:rPr lang="sv-SE" sz="2000" dirty="0">
                <a:gradFill>
                  <a:gsLst>
                    <a:gs pos="2917">
                      <a:schemeClr val="tx1"/>
                    </a:gs>
                    <a:gs pos="30000">
                      <a:schemeClr val="tx1"/>
                    </a:gs>
                  </a:gsLst>
                  <a:lin ang="5400000" scaled="0"/>
                </a:gradFill>
                <a:hlinkClick r:id="rId4"/>
              </a:rPr>
              <a:t>a-erios@microsoft.com</a:t>
            </a:r>
            <a:r>
              <a:rPr lang="sv-SE" sz="2000" dirty="0">
                <a:gradFill>
                  <a:gsLst>
                    <a:gs pos="2917">
                      <a:schemeClr val="tx1"/>
                    </a:gs>
                    <a:gs pos="30000">
                      <a:schemeClr val="tx1"/>
                    </a:gs>
                  </a:gsLst>
                  <a:lin ang="5400000" scaled="0"/>
                </a:gradFill>
              </a:rPr>
              <a:t> </a:t>
            </a:r>
            <a:br>
              <a:rPr lang="sv-SE" sz="2000" dirty="0">
                <a:gradFill>
                  <a:gsLst>
                    <a:gs pos="2917">
                      <a:schemeClr val="tx1"/>
                    </a:gs>
                    <a:gs pos="30000">
                      <a:schemeClr val="tx1"/>
                    </a:gs>
                  </a:gsLst>
                  <a:lin ang="5400000" scaled="0"/>
                </a:gradFill>
              </a:rPr>
            </a:br>
            <a:r>
              <a:rPr lang="sv-SE" sz="2000" dirty="0">
                <a:gradFill>
                  <a:gsLst>
                    <a:gs pos="2917">
                      <a:schemeClr val="tx1"/>
                    </a:gs>
                    <a:gs pos="30000">
                      <a:schemeClr val="tx1"/>
                    </a:gs>
                  </a:gsLst>
                  <a:lin ang="5400000" scaled="0"/>
                </a:gradFill>
              </a:rPr>
              <a:t>Ta gärna bort </a:t>
            </a:r>
            <a:r>
              <a:rPr lang="sv-SE" sz="2000" dirty="0" err="1">
                <a:gradFill>
                  <a:gsLst>
                    <a:gs pos="2917">
                      <a:schemeClr val="tx1"/>
                    </a:gs>
                    <a:gs pos="30000">
                      <a:schemeClr val="tx1"/>
                    </a:gs>
                  </a:gsLst>
                  <a:lin ang="5400000" scaled="0"/>
                </a:gradFill>
              </a:rPr>
              <a:t>slide</a:t>
            </a:r>
            <a:r>
              <a:rPr lang="sv-SE" sz="2000" dirty="0">
                <a:gradFill>
                  <a:gsLst>
                    <a:gs pos="2917">
                      <a:schemeClr val="tx1"/>
                    </a:gs>
                    <a:gs pos="30000">
                      <a:schemeClr val="tx1"/>
                    </a:gs>
                  </a:gsLst>
                  <a:lin ang="5400000" scaled="0"/>
                </a:gradFill>
              </a:rPr>
              <a:t> 1 (instruktioner) och </a:t>
            </a:r>
            <a:r>
              <a:rPr lang="sv-SE" sz="2000" dirty="0" err="1">
                <a:gradFill>
                  <a:gsLst>
                    <a:gs pos="2917">
                      <a:schemeClr val="tx1"/>
                    </a:gs>
                    <a:gs pos="30000">
                      <a:schemeClr val="tx1"/>
                    </a:gs>
                  </a:gsLst>
                  <a:lin ang="5400000" scaled="0"/>
                </a:gradFill>
              </a:rPr>
              <a:t>slide</a:t>
            </a:r>
            <a:r>
              <a:rPr lang="sv-SE" sz="2000" dirty="0">
                <a:gradFill>
                  <a:gsLst>
                    <a:gs pos="2917">
                      <a:schemeClr val="tx1"/>
                    </a:gs>
                    <a:gs pos="30000">
                      <a:schemeClr val="tx1"/>
                    </a:gs>
                  </a:gsLst>
                  <a:lin ang="5400000" scaled="0"/>
                </a:gradFill>
              </a:rPr>
              <a:t> 2 (exempel) innan du mailar.</a:t>
            </a:r>
          </a:p>
          <a:p>
            <a:pPr marL="457200" indent="-457200">
              <a:lnSpc>
                <a:spcPct val="90000"/>
              </a:lnSpc>
              <a:spcAft>
                <a:spcPts val="1800"/>
              </a:spcAft>
              <a:buFont typeface="+mj-lt"/>
              <a:buAutoNum type="arabicPeriod"/>
            </a:pPr>
            <a:r>
              <a:rPr lang="sv-SE" sz="2000" b="1" dirty="0">
                <a:gradFill>
                  <a:gsLst>
                    <a:gs pos="2917">
                      <a:schemeClr val="tx1"/>
                    </a:gs>
                    <a:gs pos="30000">
                      <a:schemeClr val="tx1"/>
                    </a:gs>
                  </a:gsLst>
                  <a:lin ang="5400000" scaled="0"/>
                </a:gradFill>
              </a:rPr>
              <a:t>Förbered er</a:t>
            </a:r>
            <a:r>
              <a:rPr lang="sv-SE" sz="2000" dirty="0">
                <a:gradFill>
                  <a:gsLst>
                    <a:gs pos="2917">
                      <a:schemeClr val="tx1"/>
                    </a:gs>
                    <a:gs pos="30000">
                      <a:schemeClr val="tx1"/>
                    </a:gs>
                  </a:gsLst>
                  <a:lin ang="5400000" scaled="0"/>
                </a:gradFill>
              </a:rPr>
              <a:t>: Se vilka andra partners som deltar och söker samarbete.</a:t>
            </a:r>
            <a:br>
              <a:rPr lang="sv-SE" sz="2000" dirty="0">
                <a:gradFill>
                  <a:gsLst>
                    <a:gs pos="2917">
                      <a:schemeClr val="tx1"/>
                    </a:gs>
                    <a:gs pos="30000">
                      <a:schemeClr val="tx1"/>
                    </a:gs>
                  </a:gsLst>
                  <a:lin ang="5400000" scaled="0"/>
                </a:gradFill>
              </a:rPr>
            </a:br>
            <a:r>
              <a:rPr lang="sv-SE" sz="2000" dirty="0">
                <a:gradFill>
                  <a:gsLst>
                    <a:gs pos="2917">
                      <a:schemeClr val="tx1"/>
                    </a:gs>
                    <a:gs pos="30000">
                      <a:schemeClr val="tx1"/>
                    </a:gs>
                  </a:gsLst>
                  <a:lin ang="5400000" scaled="0"/>
                </a:gradFill>
              </a:rPr>
              <a:t>Hämta den senaste </a:t>
            </a:r>
            <a:r>
              <a:rPr lang="sv-SE" sz="2000" dirty="0" err="1">
                <a:gradFill>
                  <a:gsLst>
                    <a:gs pos="2917">
                      <a:schemeClr val="tx1"/>
                    </a:gs>
                    <a:gs pos="30000">
                      <a:schemeClr val="tx1"/>
                    </a:gs>
                  </a:gsLst>
                  <a:lin ang="5400000" scaled="0"/>
                </a:gradFill>
              </a:rPr>
              <a:t>TeamUp</a:t>
            </a:r>
            <a:r>
              <a:rPr lang="sv-SE" sz="2000" dirty="0">
                <a:gradFill>
                  <a:gsLst>
                    <a:gs pos="2917">
                      <a:schemeClr val="tx1"/>
                    </a:gs>
                    <a:gs pos="30000">
                      <a:schemeClr val="tx1"/>
                    </a:gs>
                  </a:gsLst>
                  <a:lin ang="5400000" scaled="0"/>
                </a:gradFill>
              </a:rPr>
              <a:t>-katalogen på </a:t>
            </a:r>
            <a:r>
              <a:rPr lang="sv-SE" sz="2000" dirty="0">
                <a:gradFill>
                  <a:gsLst>
                    <a:gs pos="2917">
                      <a:schemeClr val="tx1"/>
                    </a:gs>
                    <a:gs pos="30000">
                      <a:schemeClr val="tx1"/>
                    </a:gs>
                  </a:gsLst>
                  <a:lin ang="5400000" scaled="0"/>
                </a:gradFill>
                <a:hlinkClick r:id="rId5"/>
              </a:rPr>
              <a:t>https://aka.ms/TeamUp2017</a:t>
            </a:r>
            <a:r>
              <a:rPr lang="sv-SE" sz="2000" dirty="0">
                <a:gradFill>
                  <a:gsLst>
                    <a:gs pos="2917">
                      <a:schemeClr val="tx1"/>
                    </a:gs>
                    <a:gs pos="30000">
                      <a:schemeClr val="tx1"/>
                    </a:gs>
                  </a:gsLst>
                  <a:lin ang="5400000" scaled="0"/>
                </a:gradFill>
              </a:rPr>
              <a:t> </a:t>
            </a:r>
          </a:p>
          <a:p>
            <a:pPr marL="457200" indent="-457200">
              <a:lnSpc>
                <a:spcPct val="90000"/>
              </a:lnSpc>
              <a:spcAft>
                <a:spcPts val="1800"/>
              </a:spcAft>
              <a:buFont typeface="+mj-lt"/>
              <a:buAutoNum type="arabicPeriod"/>
            </a:pPr>
            <a:r>
              <a:rPr lang="sv-SE" sz="2000" b="1" dirty="0">
                <a:gradFill>
                  <a:gsLst>
                    <a:gs pos="2917">
                      <a:schemeClr val="tx1"/>
                    </a:gs>
                    <a:gs pos="30000">
                      <a:schemeClr val="tx1"/>
                    </a:gs>
                  </a:gsLst>
                  <a:lin ang="5400000" scaled="0"/>
                </a:gradFill>
              </a:rPr>
              <a:t>Delta i Team </a:t>
            </a:r>
            <a:r>
              <a:rPr lang="sv-SE" sz="2000" b="1" dirty="0" err="1">
                <a:gradFill>
                  <a:gsLst>
                    <a:gs pos="2917">
                      <a:schemeClr val="tx1"/>
                    </a:gs>
                    <a:gs pos="30000">
                      <a:schemeClr val="tx1"/>
                    </a:gs>
                  </a:gsLst>
                  <a:lin ang="5400000" scaled="0"/>
                </a:gradFill>
              </a:rPr>
              <a:t>Up</a:t>
            </a:r>
            <a:r>
              <a:rPr lang="sv-SE" sz="2000" b="1" dirty="0">
                <a:gradFill>
                  <a:gsLst>
                    <a:gs pos="2917">
                      <a:schemeClr val="tx1"/>
                    </a:gs>
                    <a:gs pos="30000">
                      <a:schemeClr val="tx1"/>
                    </a:gs>
                  </a:gsLst>
                  <a:lin ang="5400000" scaled="0"/>
                </a:gradFill>
              </a:rPr>
              <a:t> </a:t>
            </a:r>
            <a:r>
              <a:rPr lang="sv-SE" sz="2000" dirty="0">
                <a:gradFill>
                  <a:gsLst>
                    <a:gs pos="2917">
                      <a:schemeClr val="tx1"/>
                    </a:gs>
                    <a:gs pos="30000">
                      <a:schemeClr val="tx1"/>
                    </a:gs>
                  </a:gsLst>
                  <a:lin ang="5400000" scaled="0"/>
                </a:gradFill>
              </a:rPr>
              <a:t>hos Microsoft den 15 Juni </a:t>
            </a:r>
            <a:r>
              <a:rPr lang="sv-SE" sz="2000" dirty="0" err="1">
                <a:gradFill>
                  <a:gsLst>
                    <a:gs pos="2917">
                      <a:schemeClr val="tx1"/>
                    </a:gs>
                    <a:gs pos="30000">
                      <a:schemeClr val="tx1"/>
                    </a:gs>
                  </a:gsLst>
                  <a:lin ang="5400000" scaled="0"/>
                </a:gradFill>
              </a:rPr>
              <a:t>kl</a:t>
            </a:r>
            <a:r>
              <a:rPr lang="sv-SE" sz="2000" dirty="0">
                <a:gradFill>
                  <a:gsLst>
                    <a:gs pos="2917">
                      <a:schemeClr val="tx1"/>
                    </a:gs>
                    <a:gs pos="30000">
                      <a:schemeClr val="tx1"/>
                    </a:gs>
                  </a:gsLst>
                  <a:lin ang="5400000" scaled="0"/>
                </a:gradFill>
              </a:rPr>
              <a:t> 08.30.</a:t>
            </a:r>
            <a:br>
              <a:rPr lang="sv-SE" sz="2000" dirty="0">
                <a:gradFill>
                  <a:gsLst>
                    <a:gs pos="2917">
                      <a:schemeClr val="tx1"/>
                    </a:gs>
                    <a:gs pos="30000">
                      <a:schemeClr val="tx1"/>
                    </a:gs>
                  </a:gsLst>
                  <a:lin ang="5400000" scaled="0"/>
                </a:gradFill>
              </a:rPr>
            </a:br>
            <a:r>
              <a:rPr lang="sv-SE" sz="2000" dirty="0">
                <a:gradFill>
                  <a:gsLst>
                    <a:gs pos="2917">
                      <a:schemeClr val="tx1"/>
                    </a:gs>
                    <a:gs pos="30000">
                      <a:schemeClr val="tx1"/>
                    </a:gs>
                  </a:gsLst>
                  <a:lin ang="5400000" scaled="0"/>
                </a:gradFill>
              </a:rPr>
              <a:t>Håll ett öppet sinne för nya idéer och samarbeten, oavsett vad ni medvetet söker</a:t>
            </a:r>
          </a:p>
        </p:txBody>
      </p:sp>
    </p:spTree>
    <p:extLst>
      <p:ext uri="{BB962C8B-B14F-4D97-AF65-F5344CB8AC3E}">
        <p14:creationId xmlns:p14="http://schemas.microsoft.com/office/powerpoint/2010/main" val="369415885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endParaRPr lang="sv-SE" dirty="0"/>
          </a:p>
        </p:txBody>
      </p:sp>
      <p:sp>
        <p:nvSpPr>
          <p:cNvPr id="15" name="Text Placeholder 14"/>
          <p:cNvSpPr>
            <a:spLocks noGrp="1"/>
          </p:cNvSpPr>
          <p:nvPr>
            <p:ph type="body" sz="quarter" idx="12"/>
          </p:nvPr>
        </p:nvSpPr>
        <p:spPr/>
        <p:txBody>
          <a:bodyPr/>
          <a:lstStyle/>
          <a:p>
            <a:endParaRPr lang="sv-SE"/>
          </a:p>
        </p:txBody>
      </p:sp>
      <p:sp>
        <p:nvSpPr>
          <p:cNvPr id="16" name="Picture Placeholder 15"/>
          <p:cNvSpPr>
            <a:spLocks noGrp="1"/>
          </p:cNvSpPr>
          <p:nvPr>
            <p:ph type="pic" sz="quarter" idx="13"/>
          </p:nvPr>
        </p:nvSpPr>
        <p:spPr>
          <a:xfrm>
            <a:off x="8493125" y="263524"/>
            <a:ext cx="3279775" cy="2247855"/>
          </a:xfrm>
        </p:spPr>
      </p:sp>
      <p:sp>
        <p:nvSpPr>
          <p:cNvPr id="17" name="Text Placeholder 16"/>
          <p:cNvSpPr>
            <a:spLocks noGrp="1"/>
          </p:cNvSpPr>
          <p:nvPr>
            <p:ph type="body" sz="quarter" idx="14"/>
          </p:nvPr>
        </p:nvSpPr>
        <p:spPr/>
        <p:txBody>
          <a:bodyPr/>
          <a:lstStyle/>
          <a:p>
            <a:endParaRPr lang="sv-SE" dirty="0"/>
          </a:p>
        </p:txBody>
      </p:sp>
      <p:sp>
        <p:nvSpPr>
          <p:cNvPr id="18" name="Text Placeholder 17"/>
          <p:cNvSpPr>
            <a:spLocks noGrp="1"/>
          </p:cNvSpPr>
          <p:nvPr>
            <p:ph type="body" sz="quarter" idx="15"/>
          </p:nvPr>
        </p:nvSpPr>
        <p:spPr/>
        <p:txBody>
          <a:bodyPr/>
          <a:lstStyle/>
          <a:p>
            <a:endParaRPr lang="sv-SE" dirty="0"/>
          </a:p>
        </p:txBody>
      </p:sp>
      <p:sp>
        <p:nvSpPr>
          <p:cNvPr id="19" name="Text Placeholder 18"/>
          <p:cNvSpPr>
            <a:spLocks noGrp="1"/>
          </p:cNvSpPr>
          <p:nvPr>
            <p:ph type="body" sz="quarter" idx="16"/>
          </p:nvPr>
        </p:nvSpPr>
        <p:spPr/>
        <p:txBody>
          <a:bodyPr/>
          <a:lstStyle/>
          <a:p>
            <a:endParaRPr lang="sv-SE" dirty="0"/>
          </a:p>
        </p:txBody>
      </p:sp>
      <p:sp>
        <p:nvSpPr>
          <p:cNvPr id="20" name="Text Placeholder 19"/>
          <p:cNvSpPr>
            <a:spLocks noGrp="1"/>
          </p:cNvSpPr>
          <p:nvPr>
            <p:ph type="body" sz="quarter" idx="17"/>
          </p:nvPr>
        </p:nvSpPr>
        <p:spPr/>
        <p:txBody>
          <a:bodyPr/>
          <a:lstStyle/>
          <a:p>
            <a:endParaRPr lang="sv-SE" dirty="0"/>
          </a:p>
        </p:txBody>
      </p:sp>
      <p:sp>
        <p:nvSpPr>
          <p:cNvPr id="21" name="Text Placeholder 20"/>
          <p:cNvSpPr>
            <a:spLocks noGrp="1"/>
          </p:cNvSpPr>
          <p:nvPr>
            <p:ph type="body" sz="quarter" idx="18"/>
          </p:nvPr>
        </p:nvSpPr>
        <p:spPr/>
        <p:txBody>
          <a:bodyPr/>
          <a:lstStyle/>
          <a:p>
            <a:endParaRPr lang="sv-SE" dirty="0"/>
          </a:p>
        </p:txBody>
      </p:sp>
      <p:sp>
        <p:nvSpPr>
          <p:cNvPr id="22" name="Text Placeholder 21"/>
          <p:cNvSpPr>
            <a:spLocks noGrp="1"/>
          </p:cNvSpPr>
          <p:nvPr>
            <p:ph type="body" sz="quarter" idx="19"/>
          </p:nvPr>
        </p:nvSpPr>
        <p:spPr/>
        <p:txBody>
          <a:bodyPr/>
          <a:lstStyle/>
          <a:p>
            <a:endParaRPr lang="sv-SE" dirty="0"/>
          </a:p>
        </p:txBody>
      </p:sp>
    </p:spTree>
    <p:extLst>
      <p:ext uri="{BB962C8B-B14F-4D97-AF65-F5344CB8AC3E}">
        <p14:creationId xmlns:p14="http://schemas.microsoft.com/office/powerpoint/2010/main" val="404967067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v-SE" dirty="0"/>
              <a:t>ISV</a:t>
            </a:r>
          </a:p>
        </p:txBody>
      </p:sp>
      <p:sp>
        <p:nvSpPr>
          <p:cNvPr id="3" name="Text Placeholder 2"/>
          <p:cNvSpPr>
            <a:spLocks noGrp="1"/>
          </p:cNvSpPr>
          <p:nvPr>
            <p:ph type="body" sz="quarter" idx="12"/>
          </p:nvPr>
        </p:nvSpPr>
        <p:spPr/>
        <p:txBody>
          <a:bodyPr/>
          <a:lstStyle/>
          <a:p>
            <a:r>
              <a:rPr lang="sv-SE" dirty="0" err="1"/>
              <a:t>Contoso</a:t>
            </a:r>
            <a:r>
              <a:rPr lang="sv-SE" dirty="0"/>
              <a:t> AB (exempel)</a:t>
            </a:r>
          </a:p>
        </p:txBody>
      </p:sp>
      <p:sp>
        <p:nvSpPr>
          <p:cNvPr id="5" name="Text Placeholder 4"/>
          <p:cNvSpPr>
            <a:spLocks noGrp="1"/>
          </p:cNvSpPr>
          <p:nvPr>
            <p:ph type="body" sz="quarter" idx="14"/>
          </p:nvPr>
        </p:nvSpPr>
        <p:spPr/>
        <p:txBody>
          <a:bodyPr/>
          <a:lstStyle/>
          <a:p>
            <a:r>
              <a:rPr lang="sv-SE" dirty="0"/>
              <a:t>Vi är en snabbfotad utvecklare som satsar hårt på </a:t>
            </a:r>
            <a:r>
              <a:rPr lang="sv-SE" dirty="0" err="1"/>
              <a:t>IoT</a:t>
            </a:r>
            <a:r>
              <a:rPr lang="sv-SE" dirty="0"/>
              <a:t> inom vården. Vi är ca 15 anställda i Örebro, och satsar på att växa med mer än det dubbla inom något år.</a:t>
            </a:r>
          </a:p>
        </p:txBody>
      </p:sp>
      <p:sp>
        <p:nvSpPr>
          <p:cNvPr id="6" name="Text Placeholder 5"/>
          <p:cNvSpPr>
            <a:spLocks noGrp="1"/>
          </p:cNvSpPr>
          <p:nvPr>
            <p:ph type="body" sz="quarter" idx="15"/>
          </p:nvPr>
        </p:nvSpPr>
        <p:spPr/>
        <p:txBody>
          <a:bodyPr/>
          <a:lstStyle/>
          <a:p>
            <a:r>
              <a:rPr lang="sv-SE" dirty="0"/>
              <a:t>Maila Peter Svensson på </a:t>
            </a:r>
            <a:r>
              <a:rPr lang="sv-SE" dirty="0">
                <a:hlinkClick r:id="rId2"/>
              </a:rPr>
              <a:t>peter@contoso.se</a:t>
            </a:r>
            <a:r>
              <a:rPr lang="sv-SE" dirty="0"/>
              <a:t> eller ring 000 123 45 67</a:t>
            </a:r>
          </a:p>
        </p:txBody>
      </p:sp>
      <p:sp>
        <p:nvSpPr>
          <p:cNvPr id="7" name="Text Placeholder 6"/>
          <p:cNvSpPr>
            <a:spLocks noGrp="1"/>
          </p:cNvSpPr>
          <p:nvPr>
            <p:ph type="body" sz="quarter" idx="16"/>
          </p:nvPr>
        </p:nvSpPr>
        <p:spPr/>
        <p:txBody>
          <a:bodyPr/>
          <a:lstStyle/>
          <a:p>
            <a:r>
              <a:rPr lang="sv-SE" dirty="0"/>
              <a:t>CSP och </a:t>
            </a:r>
            <a:r>
              <a:rPr lang="sv-SE" dirty="0" err="1"/>
              <a:t>Systemintegratör</a:t>
            </a:r>
            <a:r>
              <a:rPr lang="sv-SE" dirty="0"/>
              <a:t> som riktar sig till kunder inom hälsa och sjukvård</a:t>
            </a:r>
          </a:p>
        </p:txBody>
      </p:sp>
      <p:sp>
        <p:nvSpPr>
          <p:cNvPr id="8" name="Text Placeholder 7"/>
          <p:cNvSpPr>
            <a:spLocks noGrp="1"/>
          </p:cNvSpPr>
          <p:nvPr>
            <p:ph type="body" sz="quarter" idx="17"/>
          </p:nvPr>
        </p:nvSpPr>
        <p:spPr/>
        <p:txBody>
          <a:bodyPr/>
          <a:lstStyle/>
          <a:p>
            <a:r>
              <a:rPr lang="sv-SE" dirty="0" err="1"/>
              <a:t>IoT</a:t>
            </a:r>
            <a:endParaRPr lang="sv-SE" dirty="0"/>
          </a:p>
        </p:txBody>
      </p:sp>
      <p:sp>
        <p:nvSpPr>
          <p:cNvPr id="9" name="Text Placeholder 8"/>
          <p:cNvSpPr>
            <a:spLocks noGrp="1"/>
          </p:cNvSpPr>
          <p:nvPr>
            <p:ph type="body" sz="quarter" idx="18"/>
          </p:nvPr>
        </p:nvSpPr>
        <p:spPr/>
        <p:txBody>
          <a:bodyPr/>
          <a:lstStyle/>
          <a:p>
            <a:r>
              <a:rPr lang="sv-SE" dirty="0"/>
              <a:t>Just nu har vi ett flertal spännande lösningar på gång, främst inriktade på att kunna spåra och effektivisera vården hos sjukhus och större vårdcentraler. Våra </a:t>
            </a:r>
            <a:r>
              <a:rPr lang="sv-SE" dirty="0" err="1"/>
              <a:t>lösninar</a:t>
            </a:r>
            <a:r>
              <a:rPr lang="sv-SE" dirty="0"/>
              <a:t> bygger på Microsoft </a:t>
            </a:r>
            <a:r>
              <a:rPr lang="sv-SE" dirty="0" err="1"/>
              <a:t>Azure</a:t>
            </a:r>
            <a:r>
              <a:rPr lang="sv-SE" dirty="0"/>
              <a:t>.</a:t>
            </a:r>
          </a:p>
        </p:txBody>
      </p:sp>
      <p:sp>
        <p:nvSpPr>
          <p:cNvPr id="10" name="Text Placeholder 9"/>
          <p:cNvSpPr>
            <a:spLocks noGrp="1"/>
          </p:cNvSpPr>
          <p:nvPr>
            <p:ph type="body" sz="quarter" idx="19"/>
          </p:nvPr>
        </p:nvSpPr>
        <p:spPr/>
        <p:txBody>
          <a:bodyPr>
            <a:normAutofit/>
          </a:bodyPr>
          <a:lstStyle/>
          <a:p>
            <a:r>
              <a:rPr lang="sv-SE" dirty="0"/>
              <a:t>Vi söker partners som arbetar mot kunder inom hälsa och sjukvård, som är villiga att paketera vår lösning ihop med sina egna lösningar. Vi hjälper gärna till med att presentera vår lösning i kundmöten m.m.</a:t>
            </a:r>
          </a:p>
        </p:txBody>
      </p:sp>
      <p:sp>
        <p:nvSpPr>
          <p:cNvPr id="14" name="Moon 13">
            <a:extLst>
              <a:ext uri="{FF2B5EF4-FFF2-40B4-BE49-F238E27FC236}">
                <a16:creationId xmlns:a16="http://schemas.microsoft.com/office/drawing/2014/main" id="{5F323B11-C0B0-409D-9273-E974A8AB7D7F}"/>
              </a:ext>
            </a:extLst>
          </p:cNvPr>
          <p:cNvSpPr/>
          <p:nvPr/>
        </p:nvSpPr>
        <p:spPr bwMode="auto">
          <a:xfrm>
            <a:off x="8815101" y="599771"/>
            <a:ext cx="2623163" cy="1544101"/>
          </a:xfrm>
          <a:prstGeom prst="moon">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sv-SE" sz="2400" b="0" i="0" u="none" strike="noStrike" kern="120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Tree>
    <p:extLst>
      <p:ext uri="{BB962C8B-B14F-4D97-AF65-F5344CB8AC3E}">
        <p14:creationId xmlns:p14="http://schemas.microsoft.com/office/powerpoint/2010/main" val="1710272975"/>
      </p:ext>
    </p:extLst>
  </p:cSld>
  <p:clrMapOvr>
    <a:masterClrMapping/>
  </p:clrMapOvr>
  <p:transition>
    <p:fade/>
  </p:transition>
</p:sld>
</file>

<file path=ppt/theme/theme1.xml><?xml version="1.0" encoding="utf-8"?>
<a:theme xmlns:a="http://schemas.openxmlformats.org/drawingml/2006/main" name="1_MS OnBrand">
  <a:themeElements>
    <a:clrScheme name="Custom 12">
      <a:dk1>
        <a:srgbClr val="505050"/>
      </a:dk1>
      <a:lt1>
        <a:srgbClr val="FFFFFF"/>
      </a:lt1>
      <a:dk2>
        <a:srgbClr val="68217A"/>
      </a:dk2>
      <a:lt2>
        <a:srgbClr val="D2D2D2"/>
      </a:lt2>
      <a:accent1>
        <a:srgbClr val="68217A"/>
      </a:accent1>
      <a:accent2>
        <a:srgbClr val="008272"/>
      </a:accent2>
      <a:accent3>
        <a:srgbClr val="B4009E"/>
      </a:accent3>
      <a:accent4>
        <a:srgbClr val="0072C6"/>
      </a:accent4>
      <a:accent5>
        <a:srgbClr val="442359"/>
      </a:accent5>
      <a:accent6>
        <a:srgbClr val="002050"/>
      </a:accent6>
      <a:hlink>
        <a:srgbClr val="68217A"/>
      </a:hlink>
      <a:folHlink>
        <a:srgbClr val="68217A"/>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S OnBrand" id="{7A85A114-1DC1-4678-A95B-E47443F6577A}" vid="{9826AF00-6A7D-41BF-A724-27D9C1D7E72A}"/>
    </a:ext>
  </a:extLst>
</a:theme>
</file>

<file path=docProps/app.xml><?xml version="1.0" encoding="utf-8"?>
<Properties xmlns="http://schemas.openxmlformats.org/officeDocument/2006/extended-properties" xmlns:vt="http://schemas.openxmlformats.org/officeDocument/2006/docPropsVTypes">
  <Template>Default Theme</Template>
  <TotalTime>1288</TotalTime>
  <Words>218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Segoe UI</vt:lpstr>
      <vt:lpstr>Segoe UI Light</vt:lpstr>
      <vt:lpstr>Wingdings</vt:lpstr>
      <vt:lpstr>1_MS OnBrand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Östlund (Adecco)</dc:creator>
  <cp:lastModifiedBy>Eric Östlund (Adecco)</cp:lastModifiedBy>
  <cp:revision>5</cp:revision>
  <dcterms:created xsi:type="dcterms:W3CDTF">2017-04-18T13:08:30Z</dcterms:created>
  <dcterms:modified xsi:type="dcterms:W3CDTF">2017-04-21T12:29:39Z</dcterms:modified>
</cp:coreProperties>
</file>